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notesMasterIdLst>
    <p:notesMasterId r:id="rId12"/>
  </p:notesMasterIdLst>
  <p:sldIdLst>
    <p:sldId id="256" r:id="rId2"/>
    <p:sldId id="263" r:id="rId3"/>
    <p:sldId id="265" r:id="rId4"/>
    <p:sldId id="266" r:id="rId5"/>
    <p:sldId id="268" r:id="rId6"/>
    <p:sldId id="267" r:id="rId7"/>
    <p:sldId id="269" r:id="rId8"/>
    <p:sldId id="270" r:id="rId9"/>
    <p:sldId id="271" r:id="rId10"/>
    <p:sldId id="272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44D8E-FE7A-4F7C-9CA5-40A0F69AF94D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56397-B8D4-4911-8DD3-40C7E92DB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52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56397-B8D4-4911-8DD3-40C7E92DBD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683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56397-B8D4-4911-8DD3-40C7E92DBD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68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7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719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8805665" y="6519665"/>
            <a:ext cx="334962" cy="341709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1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67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72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33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30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035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6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60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6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90ADD-041C-4C3D-9DF4-1D33EED138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26897-0663-485E-AB6F-37984B6B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8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  <p:sldLayoutId id="2147484177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racle.com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eclipse.org/download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2400" y="63813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김사라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4CDDD06-C26E-49E8-A179-00D4CDF28DDF}"/>
              </a:ext>
            </a:extLst>
          </p:cNvPr>
          <p:cNvSpPr/>
          <p:nvPr/>
        </p:nvSpPr>
        <p:spPr bwMode="auto">
          <a:xfrm>
            <a:off x="575048" y="2708920"/>
            <a:ext cx="7992888" cy="1412754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 smtClean="0"/>
              <a:t>프로그래밍 언어 활용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3936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971600" y="832069"/>
            <a:ext cx="7713290" cy="4643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1043608" y="247223"/>
            <a:ext cx="5562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“ HelloWorld “ </a:t>
            </a:r>
            <a:r>
              <a:rPr lang="ko-KR" altLang="en-US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출력</a:t>
            </a:r>
            <a:endParaRPr lang="ko-KR" altLang="en-US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3590" y="132620"/>
            <a:ext cx="940271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68144" y="980728"/>
            <a:ext cx="345638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⑥ </a:t>
            </a:r>
            <a:r>
              <a:rPr lang="en-US" altLang="ko-KR" sz="1400" dirty="0" smtClean="0">
                <a:latin typeface="+mj-ea"/>
                <a:ea typeface="+mj-ea"/>
              </a:rPr>
              <a:t>class</a:t>
            </a:r>
            <a:r>
              <a:rPr lang="ko-KR" altLang="en-US" sz="1400" dirty="0" smtClean="0">
                <a:latin typeface="+mj-ea"/>
                <a:ea typeface="+mj-ea"/>
              </a:rPr>
              <a:t>가 생성되면 코딩을 할 수 있는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   </a:t>
            </a:r>
            <a:r>
              <a:rPr lang="ko-KR" altLang="en-US" sz="1400" dirty="0" smtClean="0">
                <a:latin typeface="+mj-ea"/>
                <a:ea typeface="+mj-ea"/>
              </a:rPr>
              <a:t>기본적인 틀이 </a:t>
            </a:r>
            <a:r>
              <a:rPr lang="ko-KR" altLang="en-US" sz="1400" dirty="0" smtClean="0">
                <a:latin typeface="+mj-ea"/>
                <a:ea typeface="+mj-ea"/>
              </a:rPr>
              <a:t>마련됨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옆에 화면처럼 소스 코드 입력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후</a:t>
            </a:r>
            <a:endParaRPr lang="en-US" altLang="ko-KR" sz="14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 (main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입력 후 </a:t>
            </a:r>
            <a:r>
              <a:rPr lang="en-US" altLang="ko-KR" sz="1400" dirty="0" err="1" smtClean="0">
                <a:latin typeface="+mj-ea"/>
              </a:rPr>
              <a:t>Ctrl+Space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자동완성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 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Ctrl+f11 </a:t>
            </a:r>
            <a:r>
              <a:rPr lang="ko-KR" altLang="en-US" sz="1400" dirty="0" smtClean="0">
                <a:latin typeface="+mj-ea"/>
                <a:ea typeface="+mj-ea"/>
              </a:rPr>
              <a:t>실행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0242" name="Picture 2" descr="C:\Users\bigdata\Desktop\캡쳐\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95" y="980728"/>
            <a:ext cx="5620249" cy="4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704" y="1950674"/>
            <a:ext cx="2376264" cy="398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19672" y="4581128"/>
            <a:ext cx="4248472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06286" y="4782626"/>
            <a:ext cx="3456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※ </a:t>
            </a:r>
            <a:r>
              <a:rPr lang="ko-KR" altLang="en-US" sz="1400" dirty="0" smtClean="0">
                <a:latin typeface="+mj-ea"/>
                <a:ea typeface="+mj-ea"/>
              </a:rPr>
              <a:t>실행된 건 하단박스에서 확인 가능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73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1475656" y="836712"/>
            <a:ext cx="7209234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970946" y="2318525"/>
            <a:ext cx="5841413" cy="2387288"/>
            <a:chOff x="1685282" y="2284320"/>
            <a:chExt cx="5722117" cy="23872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6704198D-DD23-4151-BA17-2620D6A5F1FE}"/>
                </a:ext>
              </a:extLst>
            </p:cNvPr>
            <p:cNvSpPr/>
            <p:nvPr/>
          </p:nvSpPr>
          <p:spPr>
            <a:xfrm>
              <a:off x="1685282" y="2284320"/>
              <a:ext cx="51197" cy="504825"/>
            </a:xfrm>
            <a:prstGeom prst="rect">
              <a:avLst/>
            </a:prstGeom>
            <a:solidFill>
              <a:srgbClr val="445569"/>
            </a:solidFill>
            <a:ln>
              <a:solidFill>
                <a:srgbClr val="4455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84CE34E-C7C1-4DD4-A0D0-B0D83CF9FEFF}"/>
                </a:ext>
              </a:extLst>
            </p:cNvPr>
            <p:cNvSpPr txBox="1"/>
            <p:nvPr/>
          </p:nvSpPr>
          <p:spPr>
            <a:xfrm>
              <a:off x="1844799" y="2367455"/>
              <a:ext cx="5562600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spc="-3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+mn-ea"/>
                </a:rPr>
                <a:t>1.   J D K  </a:t>
              </a:r>
              <a:r>
                <a:rPr lang="ko-KR" altLang="en-US" b="1" spc="-3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+mn-ea"/>
                </a:rPr>
                <a:t>설치</a:t>
              </a:r>
              <a:endPara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C2FF2BB2-0DCB-41B4-B575-C501DB3C19DC}"/>
                </a:ext>
              </a:extLst>
            </p:cNvPr>
            <p:cNvSpPr/>
            <p:nvPr/>
          </p:nvSpPr>
          <p:spPr>
            <a:xfrm>
              <a:off x="1685283" y="3230679"/>
              <a:ext cx="51197" cy="504825"/>
            </a:xfrm>
            <a:prstGeom prst="rect">
              <a:avLst/>
            </a:prstGeom>
            <a:solidFill>
              <a:srgbClr val="445569"/>
            </a:solidFill>
            <a:ln>
              <a:solidFill>
                <a:srgbClr val="4455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C6423CA-E427-413A-9169-DD6B4B063271}"/>
                </a:ext>
              </a:extLst>
            </p:cNvPr>
            <p:cNvSpPr txBox="1"/>
            <p:nvPr/>
          </p:nvSpPr>
          <p:spPr>
            <a:xfrm>
              <a:off x="1829728" y="3302687"/>
              <a:ext cx="4536281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+mn-ea"/>
                </a:rPr>
                <a:t>2</a:t>
              </a:r>
              <a:r>
                <a:rPr lang="en-US" altLang="ko-KR" b="1" spc="-3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+mn-ea"/>
                </a:rPr>
                <a:t>..   E c l I p s e </a:t>
              </a:r>
              <a:r>
                <a:rPr lang="ko-KR" altLang="en-US" b="1" spc="-3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+mn-ea"/>
                </a:rPr>
                <a:t>다운로드  </a:t>
              </a:r>
              <a:r>
                <a:rPr lang="en-US" altLang="ko-KR" b="1" spc="-3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+mn-ea"/>
                </a:rPr>
                <a:t>/  </a:t>
              </a:r>
              <a:r>
                <a:rPr lang="ko-KR" altLang="en-US" b="1" spc="-3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+mn-ea"/>
                </a:rPr>
                <a:t>설치  </a:t>
              </a:r>
              <a:r>
                <a:rPr lang="ko-KR" altLang="en-US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+mn-ea"/>
                </a:rPr>
                <a:t>및 </a:t>
              </a:r>
              <a:r>
                <a:rPr lang="ko-KR" altLang="en-US" b="1" spc="-3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+mn-ea"/>
                </a:rPr>
                <a:t> </a:t>
              </a:r>
              <a:r>
                <a:rPr lang="en-US" altLang="ko-KR" b="1" spc="-3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+mn-ea"/>
                </a:rPr>
                <a:t>W o r k p l a c e</a:t>
              </a:r>
              <a:r>
                <a:rPr lang="ko-KR" altLang="en-US" b="1" spc="-3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45569"/>
                  </a:solidFill>
                  <a:latin typeface="+mn-ea"/>
                </a:rPr>
                <a:t> 설정</a:t>
              </a:r>
              <a:endParaRPr lang="ko-KR" altLang="en-US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1F4062D7-01DC-4B22-9B77-8D0F73491CB2}"/>
                </a:ext>
              </a:extLst>
            </p:cNvPr>
            <p:cNvSpPr/>
            <p:nvPr/>
          </p:nvSpPr>
          <p:spPr>
            <a:xfrm>
              <a:off x="1685283" y="4166783"/>
              <a:ext cx="51197" cy="504825"/>
            </a:xfrm>
            <a:prstGeom prst="rect">
              <a:avLst/>
            </a:prstGeom>
            <a:solidFill>
              <a:srgbClr val="445569"/>
            </a:solidFill>
            <a:ln>
              <a:solidFill>
                <a:srgbClr val="4455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194F0D8-A916-4907-B6F3-AB01FE397C32}"/>
                </a:ext>
              </a:extLst>
            </p:cNvPr>
            <p:cNvSpPr txBox="1"/>
            <p:nvPr/>
          </p:nvSpPr>
          <p:spPr>
            <a:xfrm>
              <a:off x="1844799" y="4238791"/>
              <a:ext cx="4536281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 smtClean="0">
                  <a:solidFill>
                    <a:srgbClr val="445569"/>
                  </a:solidFill>
                  <a:latin typeface="+mn-ea"/>
                </a:rPr>
                <a:t>3. “ HelloWorld ” </a:t>
              </a:r>
              <a:r>
                <a:rPr lang="ko-KR" altLang="en-US" b="1" dirty="0" smtClean="0">
                  <a:solidFill>
                    <a:srgbClr val="445569"/>
                  </a:solidFill>
                  <a:latin typeface="+mn-ea"/>
                </a:rPr>
                <a:t>출력</a:t>
              </a:r>
              <a:endParaRPr lang="ko-KR" altLang="en-US" b="1" dirty="0">
                <a:solidFill>
                  <a:srgbClr val="445569"/>
                </a:solidFill>
                <a:latin typeface="+mn-ea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4CDDD06-C26E-49E8-A179-00D4CDF28DDF}"/>
              </a:ext>
            </a:extLst>
          </p:cNvPr>
          <p:cNvSpPr/>
          <p:nvPr/>
        </p:nvSpPr>
        <p:spPr bwMode="auto">
          <a:xfrm>
            <a:off x="251520" y="216046"/>
            <a:ext cx="1107894" cy="789820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/>
              <a:t>목차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557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971600" y="832069"/>
            <a:ext cx="7713290" cy="4643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1043608" y="247223"/>
            <a:ext cx="5562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JDK  </a:t>
            </a:r>
            <a:r>
              <a:rPr lang="ko-KR" altLang="en-US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설치</a:t>
            </a:r>
            <a:endParaRPr lang="ko-KR" altLang="en-US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3590" y="132620"/>
            <a:ext cx="940271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1376" y="1032991"/>
            <a:ext cx="230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 </a:t>
            </a:r>
            <a:r>
              <a:rPr lang="en-US" altLang="ko-KR" sz="1400" dirty="0" smtClean="0">
                <a:hlinkClick r:id="rId2"/>
              </a:rPr>
              <a:t>www.oracle.com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접속</a:t>
            </a:r>
            <a:endParaRPr lang="en-US" altLang="ko-KR" sz="1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3981436"/>
            <a:ext cx="3789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② 상단에 </a:t>
            </a:r>
            <a:r>
              <a:rPr lang="en-US" altLang="ko-KR" sz="1400" dirty="0" smtClean="0">
                <a:latin typeface="+mj-ea"/>
                <a:ea typeface="+mj-ea"/>
              </a:rPr>
              <a:t>Products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 Software  Java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클릭</a:t>
            </a:r>
            <a:endParaRPr lang="ko-KR" altLang="en-US" sz="1400" dirty="0"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512" y="972189"/>
            <a:ext cx="5244107" cy="2886087"/>
            <a:chOff x="3153666" y="974961"/>
            <a:chExt cx="5244107" cy="2787658"/>
          </a:xfrm>
        </p:grpSpPr>
        <p:pic>
          <p:nvPicPr>
            <p:cNvPr id="1027" name="Picture 3" descr="C:\Users\bigdata\Desktop\캡쳐\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666" y="974961"/>
              <a:ext cx="5238929" cy="252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158844" y="3501009"/>
              <a:ext cx="5238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>
                  <a:latin typeface="+mj-ea"/>
                  <a:ea typeface="+mj-ea"/>
                </a:rPr>
                <a:t>&lt; oracle</a:t>
              </a:r>
              <a:r>
                <a:rPr lang="ko-KR" altLang="en-US" sz="1050" dirty="0" smtClean="0">
                  <a:latin typeface="+mj-ea"/>
                  <a:ea typeface="+mj-ea"/>
                </a:rPr>
                <a:t> 홈페이지 메인 화면 </a:t>
              </a:r>
              <a:r>
                <a:rPr lang="en-US" altLang="ko-KR" sz="1050" dirty="0" smtClean="0">
                  <a:latin typeface="+mj-ea"/>
                  <a:ea typeface="+mj-ea"/>
                </a:rPr>
                <a:t>&gt;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</p:grpSp>
      <p:pic>
        <p:nvPicPr>
          <p:cNvPr id="23" name="Picture 3" descr="C:\Users\bigdata\Desktop\캡쳐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t="7464" r="23619" b="24469"/>
          <a:stretch/>
        </p:blipFill>
        <p:spPr bwMode="auto">
          <a:xfrm>
            <a:off x="179512" y="3860635"/>
            <a:ext cx="5174496" cy="279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60619" y="5517232"/>
            <a:ext cx="4571422" cy="30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3728" y="3909936"/>
            <a:ext cx="432048" cy="1191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C:\Users\bigdata\Desktop\캡쳐\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9" t="10200" r="49677" b="20659"/>
          <a:stretch/>
        </p:blipFill>
        <p:spPr bwMode="auto">
          <a:xfrm>
            <a:off x="2759312" y="4151076"/>
            <a:ext cx="1369022" cy="24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759312" y="4117130"/>
            <a:ext cx="1369022" cy="24679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>
            <a:endCxn id="5122" idx="1"/>
          </p:cNvCxnSpPr>
          <p:nvPr/>
        </p:nvCxnSpPr>
        <p:spPr>
          <a:xfrm rot="16200000" flipH="1">
            <a:off x="1859560" y="4468344"/>
            <a:ext cx="1338969" cy="460535"/>
          </a:xfrm>
          <a:prstGeom prst="bentConnector2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759312" y="453220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②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12651" y="4835527"/>
            <a:ext cx="542483" cy="1606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114343" y="5161403"/>
            <a:ext cx="542483" cy="1606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798976" y="501581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③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9526" y="391950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5543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979942" y="840645"/>
            <a:ext cx="7713290" cy="4643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1043608" y="247223"/>
            <a:ext cx="7416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JDK 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설치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3590" y="132620"/>
            <a:ext cx="940271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96000" y="1032991"/>
            <a:ext cx="4127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③ 오른쪽 상단에 있는 </a:t>
            </a:r>
            <a:r>
              <a:rPr lang="en-US" altLang="ko-KR" sz="1400" b="1" u="sng" dirty="0" smtClean="0"/>
              <a:t>Download Java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pic>
        <p:nvPicPr>
          <p:cNvPr id="30" name="Picture 2" descr="C:\Users\bigdata\Desktop\캡쳐\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7" t="14400" r="12554" b="7180"/>
          <a:stretch/>
        </p:blipFill>
        <p:spPr bwMode="auto">
          <a:xfrm>
            <a:off x="359073" y="1025120"/>
            <a:ext cx="4459534" cy="15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6000" y="2543948"/>
            <a:ext cx="3893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④ </a:t>
            </a:r>
            <a:r>
              <a:rPr lang="en-US" altLang="ko-KR" sz="1400" dirty="0" smtClean="0"/>
              <a:t>Java SE 11 (LTS) </a:t>
            </a:r>
            <a:r>
              <a:rPr lang="ko-KR" altLang="en-US" sz="1400" dirty="0" smtClean="0"/>
              <a:t>버전 확인 후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en-US" altLang="ko-KR" sz="1400" dirty="0" smtClean="0">
                <a:sym typeface="Wingdings" panose="05000000000000000000" pitchFamily="2" charset="2"/>
              </a:rPr>
              <a:t> 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JDK Download </a:t>
            </a:r>
            <a:r>
              <a:rPr lang="ko-KR" altLang="en-US" sz="1400" dirty="0" smtClean="0">
                <a:sym typeface="Wingdings" panose="05000000000000000000" pitchFamily="2" charset="2"/>
              </a:rPr>
              <a:t>클릭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406931" y="2781128"/>
            <a:ext cx="4429656" cy="2088032"/>
            <a:chOff x="395536" y="4182750"/>
            <a:chExt cx="5190380" cy="2229620"/>
          </a:xfrm>
        </p:grpSpPr>
        <p:pic>
          <p:nvPicPr>
            <p:cNvPr id="3074" name="Picture 2" descr="C:\Users\bigdata\Desktop\캡쳐\4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0" b="4481"/>
            <a:stretch/>
          </p:blipFill>
          <p:spPr bwMode="auto">
            <a:xfrm>
              <a:off x="395536" y="4182750"/>
              <a:ext cx="5190380" cy="2229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3248844" y="4941168"/>
              <a:ext cx="1152128" cy="238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896000" y="5005543"/>
            <a:ext cx="3656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⑤ 컴퓨터의 운영체제 확인 후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설치파일 다운로드 및 실행</a:t>
            </a:r>
            <a:endParaRPr lang="ko-KR" altLang="en-US" sz="1400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72092" y="4999282"/>
            <a:ext cx="4646515" cy="1670078"/>
            <a:chOff x="176264" y="1916833"/>
            <a:chExt cx="4890963" cy="1815207"/>
          </a:xfrm>
        </p:grpSpPr>
        <p:pic>
          <p:nvPicPr>
            <p:cNvPr id="34" name="Picture 2" descr="C:\Users\bigdata\Desktop\캡쳐\5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91" t="8074" r="23960" b="52412"/>
            <a:stretch/>
          </p:blipFill>
          <p:spPr bwMode="auto">
            <a:xfrm>
              <a:off x="473029" y="1916833"/>
              <a:ext cx="4594198" cy="1815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502203" y="2276871"/>
              <a:ext cx="1576778" cy="14551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6264" y="2086245"/>
              <a:ext cx="383362" cy="3345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/>
                <a:t>①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3326402" y="2105637"/>
              <a:ext cx="1670735" cy="1626403"/>
              <a:chOff x="3360908" y="4631899"/>
              <a:chExt cx="1670735" cy="1626403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721629" y="4785788"/>
                <a:ext cx="1310014" cy="14725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360908" y="4631899"/>
                <a:ext cx="360722" cy="334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/>
                  <a:t>②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3995936" y="1347527"/>
            <a:ext cx="621466" cy="2092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076056" y="5738335"/>
            <a:ext cx="2191301" cy="792913"/>
            <a:chOff x="5220072" y="2294350"/>
            <a:chExt cx="2191301" cy="792913"/>
          </a:xfrm>
        </p:grpSpPr>
        <p:pic>
          <p:nvPicPr>
            <p:cNvPr id="43" name="Picture 3" descr="C:\Users\bigdata\Desktop\캡쳐\6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7"/>
            <a:stretch/>
          </p:blipFill>
          <p:spPr bwMode="auto">
            <a:xfrm>
              <a:off x="5220072" y="2294350"/>
              <a:ext cx="2182762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372627" y="2825653"/>
              <a:ext cx="20387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&lt;</a:t>
              </a:r>
              <a:r>
                <a:rPr lang="ko-KR" altLang="en-US" sz="1100" dirty="0" smtClean="0"/>
                <a:t>하단에 다운로드 진행화면</a:t>
              </a:r>
              <a:r>
                <a:rPr lang="en-US" altLang="ko-KR" sz="1100" dirty="0" smtClean="0"/>
                <a:t>&gt;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63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971600" y="832069"/>
            <a:ext cx="7713290" cy="4643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1043608" y="247223"/>
            <a:ext cx="5562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Eclipse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다운로드 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/ 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설치  및 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Workplace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설정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3590" y="132620"/>
            <a:ext cx="940271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2080" y="1196752"/>
            <a:ext cx="374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① </a:t>
            </a:r>
            <a:r>
              <a:rPr lang="en-US" altLang="ko-KR" sz="1400" dirty="0">
                <a:hlinkClick r:id="rId2"/>
              </a:rPr>
              <a:t>https://www.eclipse.org/downloads</a:t>
            </a:r>
            <a:r>
              <a:rPr lang="en-US" altLang="ko-KR" sz="1400" dirty="0" smtClean="0">
                <a:hlinkClick r:id="rId2"/>
              </a:rPr>
              <a:t>/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접속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292080" y="1556792"/>
            <a:ext cx="314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② </a:t>
            </a:r>
            <a:r>
              <a:rPr lang="ko-KR" altLang="en-US" sz="1400" dirty="0" smtClean="0">
                <a:latin typeface="+mj-ea"/>
              </a:rPr>
              <a:t>화면 하단</a:t>
            </a:r>
            <a:r>
              <a:rPr lang="ko-KR" altLang="en-US" sz="1400" dirty="0" smtClean="0">
                <a:latin typeface="+mj-ea"/>
                <a:ea typeface="+mj-ea"/>
              </a:rPr>
              <a:t>에 있는 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en-US" altLang="ko-KR" sz="1400" b="1" dirty="0" smtClean="0">
                <a:latin typeface="+mj-ea"/>
                <a:ea typeface="+mj-ea"/>
              </a:rPr>
              <a:t>   Download Packages </a:t>
            </a:r>
            <a:r>
              <a:rPr lang="ko-KR" altLang="en-US" sz="1400" dirty="0" smtClean="0">
                <a:latin typeface="+mj-ea"/>
                <a:ea typeface="+mj-ea"/>
              </a:rPr>
              <a:t>클릭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935" y="4437112"/>
            <a:ext cx="5238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+mj-ea"/>
                <a:ea typeface="+mj-ea"/>
              </a:rPr>
              <a:t>&lt; Eclipse</a:t>
            </a:r>
            <a:r>
              <a:rPr lang="ko-KR" altLang="en-US" sz="1050" dirty="0" smtClean="0">
                <a:latin typeface="+mj-ea"/>
                <a:ea typeface="+mj-ea"/>
              </a:rPr>
              <a:t> 홈페이지 다운로드 페이지 화면 </a:t>
            </a:r>
            <a:r>
              <a:rPr lang="en-US" altLang="ko-KR" sz="1050" dirty="0" smtClean="0">
                <a:latin typeface="+mj-ea"/>
                <a:ea typeface="+mj-ea"/>
              </a:rPr>
              <a:t>&gt;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1560" y="5672270"/>
            <a:ext cx="4571422" cy="30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3728" y="3909936"/>
            <a:ext cx="432048" cy="1191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798976" y="501581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③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9526" y="391950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①</a:t>
            </a:r>
          </a:p>
        </p:txBody>
      </p:sp>
      <p:pic>
        <p:nvPicPr>
          <p:cNvPr id="6146" name="Picture 2" descr="C:\Users\bigdata\Desktop\캡쳐\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" t="681" r="38195" b="12926"/>
          <a:stretch/>
        </p:blipFill>
        <p:spPr bwMode="auto">
          <a:xfrm>
            <a:off x="142885" y="980728"/>
            <a:ext cx="5173653" cy="344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bigdata\Desktop\캡쳐\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 t="38474" r="24610" b="14155"/>
          <a:stretch/>
        </p:blipFill>
        <p:spPr bwMode="auto">
          <a:xfrm>
            <a:off x="142935" y="4763036"/>
            <a:ext cx="5173653" cy="200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214281" y="4171470"/>
            <a:ext cx="629527" cy="111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82966" y="39348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Ⅴ</a:t>
            </a:r>
            <a:endParaRPr lang="ko-KR" alt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292080" y="4754203"/>
            <a:ext cx="381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③ </a:t>
            </a:r>
            <a:r>
              <a:rPr lang="en-US" altLang="ko-KR" sz="1400" dirty="0" smtClean="0">
                <a:latin typeface="+mj-ea"/>
                <a:ea typeface="+mj-ea"/>
              </a:rPr>
              <a:t>Eclipse IDE for Enterprise Java Developers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   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컴퓨터 운영체제에 맞는 버전 클릭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27984" y="6093296"/>
            <a:ext cx="75499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03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971600" y="832069"/>
            <a:ext cx="7713290" cy="4643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1043608" y="247223"/>
            <a:ext cx="5562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Eclipse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다운로드 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/ 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설치  및 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Workplace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설정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3590" y="132620"/>
            <a:ext cx="940271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10381" y="980728"/>
            <a:ext cx="5585755" cy="3600400"/>
            <a:chOff x="210381" y="980728"/>
            <a:chExt cx="5720145" cy="3720174"/>
          </a:xfrm>
        </p:grpSpPr>
        <p:grpSp>
          <p:nvGrpSpPr>
            <p:cNvPr id="35" name="그룹 34"/>
            <p:cNvGrpSpPr/>
            <p:nvPr/>
          </p:nvGrpSpPr>
          <p:grpSpPr>
            <a:xfrm>
              <a:off x="210381" y="980728"/>
              <a:ext cx="5710373" cy="3711685"/>
              <a:chOff x="210381" y="980728"/>
              <a:chExt cx="5710373" cy="3711685"/>
            </a:xfrm>
          </p:grpSpPr>
          <p:pic>
            <p:nvPicPr>
              <p:cNvPr id="4103" name="Picture 7" descr="C:\Users\bigdata\Desktop\캡쳐\12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381" y="980728"/>
                <a:ext cx="5309180" cy="3431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C:\Users\bigdata\Desktop\캡쳐\9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8961" y="2597635"/>
                <a:ext cx="2381793" cy="2094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직사각형 40"/>
              <p:cNvSpPr/>
              <p:nvPr/>
            </p:nvSpPr>
            <p:spPr>
              <a:xfrm>
                <a:off x="1835696" y="2492896"/>
                <a:ext cx="792088" cy="2037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457634" y="2443747"/>
                <a:ext cx="3642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b="1" dirty="0"/>
                  <a:t>①</a:t>
                </a: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3286506" y="2298347"/>
                <a:ext cx="34269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/>
                  <a:t>②</a:t>
                </a:r>
              </a:p>
            </p:txBody>
          </p:sp>
          <p:cxnSp>
            <p:nvCxnSpPr>
              <p:cNvPr id="44" name="꺾인 연결선 43"/>
              <p:cNvCxnSpPr>
                <a:stCxn id="41" idx="2"/>
                <a:endCxn id="4102" idx="1"/>
              </p:cNvCxnSpPr>
              <p:nvPr/>
            </p:nvCxnSpPr>
            <p:spPr>
              <a:xfrm rot="16200000" flipH="1">
                <a:off x="2411184" y="2517246"/>
                <a:ext cx="948333" cy="1307221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/>
              <p:cNvSpPr/>
              <p:nvPr/>
            </p:nvSpPr>
            <p:spPr>
              <a:xfrm>
                <a:off x="4139952" y="3789040"/>
                <a:ext cx="1152128" cy="1018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824908" y="3583160"/>
                <a:ext cx="34269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 smtClean="0"/>
                  <a:t>③</a:t>
                </a:r>
                <a:endParaRPr lang="ko-KR" altLang="en-US" sz="1400" b="1" dirty="0"/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3529188" y="2594793"/>
              <a:ext cx="2401338" cy="2106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364088" y="98072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③ </a:t>
            </a:r>
            <a:r>
              <a:rPr lang="ko-KR" altLang="en-US" sz="1400" dirty="0" smtClean="0">
                <a:latin typeface="+mj-ea"/>
                <a:ea typeface="+mj-ea"/>
              </a:rPr>
              <a:t>화면 중앙에 </a:t>
            </a:r>
            <a:r>
              <a:rPr lang="en-US" altLang="ko-KR" sz="1400" dirty="0" smtClean="0">
                <a:latin typeface="+mj-ea"/>
                <a:ea typeface="+mj-ea"/>
              </a:rPr>
              <a:t>Select Another Mirror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클릭</a:t>
            </a:r>
            <a:endParaRPr lang="en-US" altLang="ko-KR" sz="14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    Korea, Republic Of – </a:t>
            </a:r>
            <a:r>
              <a:rPr lang="en-US" altLang="ko-KR" sz="1400" dirty="0" err="1" smtClean="0">
                <a:latin typeface="+mj-ea"/>
                <a:ea typeface="+mj-ea"/>
                <a:sym typeface="Wingdings" panose="05000000000000000000" pitchFamily="2" charset="2"/>
              </a:rPr>
              <a:t>Harukasan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클릭</a:t>
            </a:r>
            <a:endParaRPr lang="en-US" altLang="ko-KR" sz="14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   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페이지 하단에 다운로드 진행 창 확인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4105" name="Picture 9" descr="C:\Users\bigdata\Desktop\캡쳐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864550"/>
            <a:ext cx="22383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327998" y="2362091"/>
            <a:ext cx="2038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하단에 다운로드 진행화면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pic>
        <p:nvPicPr>
          <p:cNvPr id="4106" name="Picture 10" descr="C:\Users\bigdata\Desktop\캡쳐\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51524"/>
            <a:ext cx="2970584" cy="22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5364088" y="48499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④ 압출 풀기 완료 후 해당 파일 안에 있는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   eclipse.exe </a:t>
            </a:r>
            <a:r>
              <a:rPr lang="ko-KR" altLang="en-US" sz="1400" dirty="0" smtClean="0">
                <a:latin typeface="+mj-ea"/>
                <a:ea typeface="+mj-ea"/>
              </a:rPr>
              <a:t>실행 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4107" name="Picture 11" descr="C:\Users\bigdata\Desktop\캡쳐\14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75"/>
          <a:stretch/>
        </p:blipFill>
        <p:spPr bwMode="auto">
          <a:xfrm>
            <a:off x="266276" y="4729288"/>
            <a:ext cx="4675795" cy="193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3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971600" y="832069"/>
            <a:ext cx="7713290" cy="4643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1043608" y="247223"/>
            <a:ext cx="5562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Eclipse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다운로드 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/ 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설치  및 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Workplace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설정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3590" y="132620"/>
            <a:ext cx="940271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64088" y="117816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⑤ 실행 후 바탕화면에 </a:t>
            </a:r>
            <a:r>
              <a:rPr lang="en-US" altLang="ko-KR" sz="1400" dirty="0" smtClean="0">
                <a:latin typeface="+mj-ea"/>
                <a:ea typeface="+mj-ea"/>
              </a:rPr>
              <a:t>“workplace” </a:t>
            </a:r>
            <a:r>
              <a:rPr lang="ko-KR" altLang="en-US" sz="1400" dirty="0" smtClean="0">
                <a:latin typeface="+mj-ea"/>
                <a:ea typeface="+mj-ea"/>
              </a:rPr>
              <a:t>폴더 생성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    Browser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클릭 후 해당 폴더 지정</a:t>
            </a:r>
            <a:endParaRPr lang="en-US" altLang="ko-KR" sz="14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    Launch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클릭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52120" y="3147028"/>
            <a:ext cx="2153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바탕화면 </a:t>
            </a:r>
            <a:r>
              <a:rPr lang="en-US" altLang="ko-KR" sz="1100" dirty="0"/>
              <a:t>w</a:t>
            </a:r>
            <a:r>
              <a:rPr lang="en-US" altLang="ko-KR" sz="1100" dirty="0" smtClean="0"/>
              <a:t>orkplace </a:t>
            </a:r>
            <a:r>
              <a:rPr lang="ko-KR" altLang="en-US" sz="1100" dirty="0" smtClean="0"/>
              <a:t>폴더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pic>
        <p:nvPicPr>
          <p:cNvPr id="7170" name="Picture 2" descr="C:\Users\bigdata\Desktop\캡쳐\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r="1"/>
          <a:stretch/>
        </p:blipFill>
        <p:spPr bwMode="auto">
          <a:xfrm>
            <a:off x="172528" y="1196752"/>
            <a:ext cx="520696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bigdata\Desktop\캡쳐\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060848"/>
            <a:ext cx="1027143" cy="107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971600" y="832069"/>
            <a:ext cx="7713290" cy="4643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1043608" y="247223"/>
            <a:ext cx="5562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“ HelloWorld “ </a:t>
            </a:r>
            <a:r>
              <a:rPr lang="ko-KR" altLang="en-US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출력</a:t>
            </a:r>
            <a:endParaRPr lang="ko-KR" altLang="en-US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3590" y="132620"/>
            <a:ext cx="940271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36096" y="11262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① </a:t>
            </a:r>
            <a:r>
              <a:rPr lang="en-US" altLang="ko-KR" sz="1400" dirty="0" smtClean="0">
                <a:latin typeface="+mj-ea"/>
                <a:ea typeface="+mj-ea"/>
              </a:rPr>
              <a:t>eclipse </a:t>
            </a:r>
            <a:r>
              <a:rPr lang="ko-KR" altLang="en-US" sz="1400" dirty="0" smtClean="0">
                <a:latin typeface="+mj-ea"/>
                <a:ea typeface="+mj-ea"/>
              </a:rPr>
              <a:t>실행 후 왼쪽 상단에 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   File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 New  Other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클릭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3553" y="953318"/>
            <a:ext cx="5208527" cy="3915842"/>
            <a:chOff x="-60434" y="970892"/>
            <a:chExt cx="5388788" cy="4101327"/>
          </a:xfrm>
        </p:grpSpPr>
        <p:grpSp>
          <p:nvGrpSpPr>
            <p:cNvPr id="2" name="그룹 1"/>
            <p:cNvGrpSpPr/>
            <p:nvPr/>
          </p:nvGrpSpPr>
          <p:grpSpPr>
            <a:xfrm>
              <a:off x="210262" y="1052736"/>
              <a:ext cx="5118092" cy="4019483"/>
              <a:chOff x="101980" y="993693"/>
              <a:chExt cx="5976664" cy="4708699"/>
            </a:xfrm>
          </p:grpSpPr>
          <p:pic>
            <p:nvPicPr>
              <p:cNvPr id="8194" name="Picture 2" descr="C:\Users\bigdata\Desktop\캡쳐\17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80" y="993693"/>
                <a:ext cx="5976664" cy="44914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95" name="Picture 3" descr="C:\Users\bigdata\Desktop\캡쳐\18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1640" y="1538871"/>
                <a:ext cx="4536504" cy="4163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1263276" y="1523676"/>
              <a:ext cx="3884817" cy="354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0262" y="1178167"/>
              <a:ext cx="169899" cy="1626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꺾인 연결선 15"/>
            <p:cNvCxnSpPr/>
            <p:nvPr/>
          </p:nvCxnSpPr>
          <p:spPr>
            <a:xfrm>
              <a:off x="295211" y="1320050"/>
              <a:ext cx="968065" cy="917801"/>
            </a:xfrm>
            <a:prstGeom prst="bentConnector3">
              <a:avLst>
                <a:gd name="adj1" fmla="val 98"/>
              </a:avLst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-60434" y="970892"/>
              <a:ext cx="355645" cy="297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/>
                <a:t>①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71600" y="1277094"/>
              <a:ext cx="334642" cy="2978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②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2532" y="1728885"/>
              <a:ext cx="334642" cy="2978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/>
                <a:t>③</a:t>
              </a:r>
              <a:endParaRPr lang="ko-KR" altLang="en-US" sz="14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131840" y="4509120"/>
              <a:ext cx="3346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/>
                <a:t>④</a:t>
              </a:r>
              <a:endParaRPr lang="ko-KR" altLang="en-US" sz="1400" b="1" dirty="0"/>
            </a:p>
          </p:txBody>
        </p:sp>
      </p:grpSp>
      <p:pic>
        <p:nvPicPr>
          <p:cNvPr id="8196" name="Picture 4" descr="C:\Users\bigdata\Desktop\캡쳐\1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2" y="3717032"/>
            <a:ext cx="301151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09355" y="3717031"/>
            <a:ext cx="3017871" cy="28985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563135" y="485853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② </a:t>
            </a:r>
            <a:r>
              <a:rPr lang="ko-KR" altLang="en-US" sz="1400" dirty="0" smtClean="0">
                <a:latin typeface="+mj-ea"/>
                <a:ea typeface="+mj-ea"/>
              </a:rPr>
              <a:t>화면과 같이 </a:t>
            </a:r>
            <a:r>
              <a:rPr lang="en-US" altLang="ko-KR" sz="1400" dirty="0" smtClean="0">
                <a:latin typeface="+mj-ea"/>
                <a:ea typeface="+mj-ea"/>
              </a:rPr>
              <a:t>Java </a:t>
            </a:r>
            <a:r>
              <a:rPr lang="en-US" altLang="ko-KR" sz="1400" dirty="0" smtClean="0">
                <a:latin typeface="+mj-ea"/>
                <a:ea typeface="+mj-ea"/>
              </a:rPr>
              <a:t>Project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 Next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클릭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86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971600" y="832069"/>
            <a:ext cx="7713290" cy="4643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1043608" y="247223"/>
            <a:ext cx="5562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“ HelloWorld “ </a:t>
            </a:r>
            <a:r>
              <a:rPr lang="ko-KR" altLang="en-US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출력</a:t>
            </a:r>
            <a:endParaRPr lang="ko-KR" altLang="en-US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3590" y="132620"/>
            <a:ext cx="940271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+mn-cs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9585" y="632720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④ </a:t>
            </a:r>
            <a:r>
              <a:rPr lang="en-US" altLang="ko-KR" sz="1400" dirty="0" smtClean="0">
                <a:latin typeface="+mj-ea"/>
                <a:ea typeface="+mj-ea"/>
              </a:rPr>
              <a:t>Module name </a:t>
            </a:r>
            <a:r>
              <a:rPr lang="ko-KR" altLang="en-US" sz="1400" dirty="0" smtClean="0">
                <a:latin typeface="+mj-ea"/>
                <a:ea typeface="+mj-ea"/>
              </a:rPr>
              <a:t>기입 후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en-US" altLang="ko-KR" sz="1400" dirty="0" smtClean="0">
                <a:latin typeface="+mj-ea"/>
                <a:ea typeface="+mj-ea"/>
              </a:rPr>
              <a:t>Create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7504" y="371703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③ </a:t>
            </a:r>
            <a:r>
              <a:rPr lang="en-US" altLang="ko-KR" sz="1400" dirty="0" smtClean="0">
                <a:latin typeface="+mj-ea"/>
                <a:ea typeface="+mj-ea"/>
              </a:rPr>
              <a:t>Project name </a:t>
            </a:r>
            <a:r>
              <a:rPr lang="ko-KR" altLang="en-US" sz="1400" dirty="0" smtClean="0">
                <a:latin typeface="+mj-ea"/>
                <a:ea typeface="+mj-ea"/>
              </a:rPr>
              <a:t>기입 후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 Finish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9218" name="Picture 2" descr="C:\Users\bigdata\Desktop\캡쳐\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4" y="980728"/>
            <a:ext cx="2742210" cy="26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bigdata\Desktop\캡쳐\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9" y="4173234"/>
            <a:ext cx="3528392" cy="213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bigdata\Desktop\캡쳐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307" y="970785"/>
            <a:ext cx="4821583" cy="363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bigdata\Desktop\캡쳐\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373034"/>
            <a:ext cx="303810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5527539" y="2379477"/>
            <a:ext cx="3017132" cy="3629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895903" y="6237312"/>
            <a:ext cx="5280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⑤ </a:t>
            </a:r>
            <a:r>
              <a:rPr lang="en-US" altLang="ko-KR" sz="1400" dirty="0" smtClean="0">
                <a:latin typeface="+mj-ea"/>
                <a:ea typeface="+mj-ea"/>
              </a:rPr>
              <a:t>New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 Class -&gt; Package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명 기입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-&gt; Name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기입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-&gt; Finish</a:t>
            </a:r>
          </a:p>
          <a:p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단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, package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명은 소문자로 시작해야 함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35501" y="1484784"/>
            <a:ext cx="343748" cy="284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365815" y="1769181"/>
            <a:ext cx="323448" cy="28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/>
              <a:t>②</a:t>
            </a:r>
          </a:p>
        </p:txBody>
      </p:sp>
      <p:cxnSp>
        <p:nvCxnSpPr>
          <p:cNvPr id="3" name="꺾인 연결선 2"/>
          <p:cNvCxnSpPr/>
          <p:nvPr/>
        </p:nvCxnSpPr>
        <p:spPr>
          <a:xfrm rot="16200000" flipH="1">
            <a:off x="6719972" y="2065847"/>
            <a:ext cx="319455" cy="294917"/>
          </a:xfrm>
          <a:prstGeom prst="bentConnector3">
            <a:avLst>
              <a:gd name="adj1" fmla="val -400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886173" y="3068960"/>
            <a:ext cx="343748" cy="284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850544" y="3494242"/>
            <a:ext cx="323448" cy="28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/>
              <a:t>②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036105" y="5589240"/>
            <a:ext cx="323448" cy="28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③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426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358</Words>
  <Application>Microsoft Office PowerPoint</Application>
  <PresentationFormat>화면 슬라이드 쇼(4:3)</PresentationFormat>
  <Paragraphs>82</Paragraphs>
  <Slides>10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bigdata</dc:creator>
  <cp:lastModifiedBy>bigdata</cp:lastModifiedBy>
  <cp:revision>19</cp:revision>
  <dcterms:created xsi:type="dcterms:W3CDTF">2020-11-06T01:12:31Z</dcterms:created>
  <dcterms:modified xsi:type="dcterms:W3CDTF">2020-11-06T04:00:35Z</dcterms:modified>
</cp:coreProperties>
</file>